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Roboto"/>
      <p:regular r:id="rId37"/>
      <p:bold r:id="rId38"/>
      <p:italic r:id="rId39"/>
      <p:boldItalic r:id="rId40"/>
    </p:embeddedFont>
    <p:embeddedFont>
      <p:font typeface="Montserrat"/>
      <p:regular r:id="rId41"/>
      <p:bold r:id="rId42"/>
      <p:italic r:id="rId43"/>
      <p:boldItalic r:id="rId44"/>
    </p:embeddedFont>
    <p:embeddedFont>
      <p:font typeface="Lato"/>
      <p:regular r:id="rId45"/>
      <p:bold r:id="rId46"/>
      <p:italic r:id="rId47"/>
      <p:boldItalic r:id="rId48"/>
    </p:embeddedFont>
    <p:embeddedFont>
      <p:font typeface="Comfortaa"/>
      <p:regular r:id="rId49"/>
      <p:bold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Italic.fntdata"/><Relationship Id="rId42" Type="http://schemas.openxmlformats.org/officeDocument/2006/relationships/font" Target="fonts/Montserrat-bold.fntdata"/><Relationship Id="rId41" Type="http://schemas.openxmlformats.org/officeDocument/2006/relationships/font" Target="fonts/Montserrat-regular.fntdata"/><Relationship Id="rId44" Type="http://schemas.openxmlformats.org/officeDocument/2006/relationships/font" Target="fonts/Montserrat-boldItalic.fntdata"/><Relationship Id="rId43" Type="http://schemas.openxmlformats.org/officeDocument/2006/relationships/font" Target="fonts/Montserrat-italic.fntdata"/><Relationship Id="rId46" Type="http://schemas.openxmlformats.org/officeDocument/2006/relationships/font" Target="fonts/Lato-bold.fntdata"/><Relationship Id="rId45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boldItalic.fntdata"/><Relationship Id="rId47" Type="http://schemas.openxmlformats.org/officeDocument/2006/relationships/font" Target="fonts/Lato-italic.fntdata"/><Relationship Id="rId49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Roboto-regular.fntdata"/><Relationship Id="rId36" Type="http://schemas.openxmlformats.org/officeDocument/2006/relationships/slide" Target="slides/slide31.xml"/><Relationship Id="rId39" Type="http://schemas.openxmlformats.org/officeDocument/2006/relationships/font" Target="fonts/Roboto-italic.fntdata"/><Relationship Id="rId38" Type="http://schemas.openxmlformats.org/officeDocument/2006/relationships/font" Target="fonts/Roboto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Comfortaa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8fbda458b_2_5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8fbda458b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70bf19546_2_9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70bf19546_2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70bf19546_2_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70bf19546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70bf19546_2_9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70bf19546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70bf19546_2_10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70bf19546_2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570bf19546_2_4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570bf19546_2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70bf19546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70bf195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70bf19546_2_18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70bf19546_2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70bf19546_2_20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70bf19546_2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70bf19546_2_20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70bf19546_2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570bf19546_2_2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570bf19546_2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8fbda458b_2_6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8fbda458b_2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570bf19546_2_2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570bf19546_2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70bf19546_2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570bf19546_2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70bf19546_2_1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70bf19546_2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70bf19546_2_13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70bf19546_2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70bf19546_2_13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70bf19546_2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570bf19546_2_14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570bf19546_2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70bf19546_2_1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570bf19546_2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70bf19546_2_17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70bf19546_2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70bf19546_2_1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70bf19546_2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70bf19546_2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70bf19546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8fbda458b_2_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8fbda458b_2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570bf19546_2_2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570bf19546_2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58fbda458b_2_9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58fbda458b_2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70bf19546_2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70bf19546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70bf19546_2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570bf19546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70bf19546_2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70bf19546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8fbda458b_2_8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8fbda458b_2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70587d689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70587d68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70bf19546_2_7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70bf19546_2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graphql-dotnet/graphql-dotnet" TargetMode="External"/><Relationship Id="rId4" Type="http://schemas.openxmlformats.org/officeDocument/2006/relationships/hyperlink" Target="https://github.com/ckimes89/graphql-net" TargetMode="External"/><Relationship Id="rId5" Type="http://schemas.openxmlformats.org/officeDocument/2006/relationships/hyperlink" Target="https://github.com/ChilliCream/hotchocolate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webonyx/graphql-php" TargetMode="External"/><Relationship Id="rId4" Type="http://schemas.openxmlformats.org/officeDocument/2006/relationships/hyperlink" Target="https://github.com/ivome/graphql-relay-php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graphql/graphiql" TargetMode="External"/><Relationship Id="rId4" Type="http://schemas.openxmlformats.org/officeDocument/2006/relationships/hyperlink" Target="https://chrome.google.com/webstore/detail/chromeiql/fkkiamalmpiidkljmicmjfbieiclmeij?hl=en" TargetMode="External"/><Relationship Id="rId5" Type="http://schemas.openxmlformats.org/officeDocument/2006/relationships/hyperlink" Target="https://github.com/prisma/graphql-playground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raphql.github.io/graphql-spec/draft/#sec-ID" TargetMode="External"/><Relationship Id="rId4" Type="http://schemas.openxmlformats.org/officeDocument/2006/relationships/hyperlink" Target="https://graphql.github.io/graphql-spec/draft/#sec-ID" TargetMode="External"/><Relationship Id="rId5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github.com/chentsulin/awesome-graphql" TargetMode="External"/><Relationship Id="rId4" Type="http://schemas.openxmlformats.org/officeDocument/2006/relationships/hyperlink" Target="http://graphql.org/learn" TargetMode="External"/><Relationship Id="rId5" Type="http://schemas.openxmlformats.org/officeDocument/2006/relationships/hyperlink" Target="https://www.graphqlhub.com" TargetMode="External"/><Relationship Id="rId6" Type="http://schemas.openxmlformats.org/officeDocument/2006/relationships/hyperlink" Target="https://www.howtographql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raphql.org/" TargetMode="External"/><Relationship Id="rId4" Type="http://schemas.openxmlformats.org/officeDocument/2006/relationships/hyperlink" Target="https://github.com/graphql/graphql-spec" TargetMode="External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5.png"/><Relationship Id="rId11" Type="http://schemas.openxmlformats.org/officeDocument/2006/relationships/image" Target="../media/image9.png"/><Relationship Id="rId10" Type="http://schemas.openxmlformats.org/officeDocument/2006/relationships/image" Target="../media/image3.png"/><Relationship Id="rId12" Type="http://schemas.openxmlformats.org/officeDocument/2006/relationships/image" Target="../media/image19.png"/><Relationship Id="rId9" Type="http://schemas.openxmlformats.org/officeDocument/2006/relationships/image" Target="../media/image12.png"/><Relationship Id="rId5" Type="http://schemas.openxmlformats.org/officeDocument/2006/relationships/image" Target="../media/image2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idx="1" type="subTitle"/>
          </p:nvPr>
        </p:nvSpPr>
        <p:spPr>
          <a:xfrm>
            <a:off x="2980300" y="2705650"/>
            <a:ext cx="5949300" cy="72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dk2"/>
                </a:solidFill>
              </a:rPr>
              <a:t>  A Query Language for your API</a:t>
            </a:r>
            <a:endParaRPr sz="3000">
              <a:solidFill>
                <a:schemeClr val="dk2"/>
              </a:solidFill>
            </a:endParaRPr>
          </a:p>
        </p:txBody>
      </p:sp>
      <p:pic>
        <p:nvPicPr>
          <p:cNvPr id="135" name="Google Shape;13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2325" y="277600"/>
            <a:ext cx="1721025" cy="1721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3"/>
          <p:cNvSpPr txBox="1"/>
          <p:nvPr>
            <p:ph idx="1" type="subTitle"/>
          </p:nvPr>
        </p:nvSpPr>
        <p:spPr>
          <a:xfrm>
            <a:off x="2980300" y="1758175"/>
            <a:ext cx="60822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>
                <a:solidFill>
                  <a:srgbClr val="E535AB"/>
                </a:solidFill>
              </a:rPr>
              <a:t>   GraphQL</a:t>
            </a:r>
            <a:endParaRPr sz="6000">
              <a:solidFill>
                <a:srgbClr val="E535AB"/>
              </a:solidFill>
            </a:endParaRPr>
          </a:p>
        </p:txBody>
      </p:sp>
      <p:sp>
        <p:nvSpPr>
          <p:cNvPr id="137" name="Google Shape;137;p13"/>
          <p:cNvSpPr txBox="1"/>
          <p:nvPr/>
        </p:nvSpPr>
        <p:spPr>
          <a:xfrm>
            <a:off x="5134000" y="4139275"/>
            <a:ext cx="3928500" cy="8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Bhargav Anadkat</a:t>
            </a:r>
            <a:endParaRPr sz="24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Twitter </a:t>
            </a:r>
            <a:r>
              <a:rPr i="1" lang="en-GB" sz="2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@bhargavlalo</a:t>
            </a:r>
            <a:endParaRPr i="1" sz="24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2"/>
          <p:cNvSpPr txBox="1"/>
          <p:nvPr>
            <p:ph type="title"/>
          </p:nvPr>
        </p:nvSpPr>
        <p:spPr>
          <a:xfrm>
            <a:off x="281225" y="1409525"/>
            <a:ext cx="8471700" cy="34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Node.JS NPM package Install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npm init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npm install graphql --save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07" name="Google Shape;207;p22"/>
          <p:cNvSpPr txBox="1"/>
          <p:nvPr>
            <p:ph idx="1" type="subTitle"/>
          </p:nvPr>
        </p:nvSpPr>
        <p:spPr>
          <a:xfrm>
            <a:off x="1274225" y="583000"/>
            <a:ext cx="54423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Install &amp; Configure Node.JS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/>
          <p:nvPr>
            <p:ph type="title"/>
          </p:nvPr>
        </p:nvSpPr>
        <p:spPr>
          <a:xfrm>
            <a:off x="281225" y="1409525"/>
            <a:ext cx="8471700" cy="34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.Net/C# GraphQL nuGet library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800"/>
              <a:buChar char="❏"/>
            </a:pPr>
            <a:r>
              <a:rPr lang="en-GB" sz="1800" u="sng">
                <a:solidFill>
                  <a:schemeClr val="hlink"/>
                </a:solidFill>
                <a:hlinkClick r:id="rId3"/>
              </a:rPr>
              <a:t>graphql-dotnet:</a:t>
            </a:r>
            <a:r>
              <a:rPr lang="en-GB" sz="1800"/>
              <a:t> GraphQL for .NET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800"/>
              <a:buChar char="❏"/>
            </a:pPr>
            <a:r>
              <a:rPr lang="en-GB" sz="1800" u="sng">
                <a:solidFill>
                  <a:schemeClr val="hlink"/>
                </a:solidFill>
                <a:hlinkClick r:id="rId4"/>
              </a:rPr>
              <a:t>graphql-net: </a:t>
            </a:r>
            <a:r>
              <a:rPr lang="en-GB" sz="1800"/>
              <a:t>Convert GraphQL to IQueryable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800"/>
              <a:buChar char="❏"/>
            </a:pPr>
            <a:r>
              <a:rPr lang="en-GB" sz="1800" u="sng">
                <a:solidFill>
                  <a:schemeClr val="hlink"/>
                </a:solidFill>
                <a:hlinkClick r:id="rId5"/>
              </a:rPr>
              <a:t>Hot Chocolate: </a:t>
            </a:r>
            <a:r>
              <a:rPr lang="en-GB" sz="1800"/>
              <a:t>GraphQL Server for .net core and .net classic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13" name="Google Shape;213;p23"/>
          <p:cNvSpPr txBox="1"/>
          <p:nvPr>
            <p:ph idx="1" type="subTitle"/>
          </p:nvPr>
        </p:nvSpPr>
        <p:spPr>
          <a:xfrm>
            <a:off x="1274225" y="583000"/>
            <a:ext cx="71295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Install &amp; Configure in .Net/C#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4"/>
          <p:cNvSpPr txBox="1"/>
          <p:nvPr>
            <p:ph type="title"/>
          </p:nvPr>
        </p:nvSpPr>
        <p:spPr>
          <a:xfrm>
            <a:off x="281225" y="1409525"/>
            <a:ext cx="8471700" cy="34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/>
              <a:t>PHP Composer Library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800"/>
              <a:buChar char="❏"/>
            </a:pPr>
            <a:r>
              <a:rPr lang="en-GB" sz="1800" u="sng">
                <a:solidFill>
                  <a:schemeClr val="hlink"/>
                </a:solidFill>
                <a:hlinkClick r:id="rId3"/>
              </a:rPr>
              <a:t>graphql-php:</a:t>
            </a:r>
            <a:r>
              <a:rPr lang="en-GB" sz="1800"/>
              <a:t> A PHP port of GraphQL reference implementation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800"/>
              <a:buChar char="❏"/>
            </a:pPr>
            <a:r>
              <a:rPr lang="en-GB" sz="1800" u="sng">
                <a:solidFill>
                  <a:schemeClr val="hlink"/>
                </a:solidFill>
                <a:hlinkClick r:id="rId4"/>
              </a:rPr>
              <a:t>graphql-relay-php:</a:t>
            </a:r>
            <a:r>
              <a:rPr lang="en-GB" sz="1800"/>
              <a:t> A library to help construct a graphql-php server supporting react-relay.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19" name="Google Shape;219;p24"/>
          <p:cNvSpPr txBox="1"/>
          <p:nvPr>
            <p:ph idx="1" type="subTitle"/>
          </p:nvPr>
        </p:nvSpPr>
        <p:spPr>
          <a:xfrm>
            <a:off x="1274225" y="583000"/>
            <a:ext cx="54423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Install &amp; Configure in PHP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/>
          <p:nvPr>
            <p:ph type="title"/>
          </p:nvPr>
        </p:nvSpPr>
        <p:spPr>
          <a:xfrm>
            <a:off x="281225" y="1409525"/>
            <a:ext cx="8471700" cy="34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GraphiQL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Install NodeJs express Tool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chemeClr val="hlink"/>
                </a:solidFill>
                <a:hlinkClick r:id="rId3"/>
              </a:rPr>
              <a:t>https://github.com/graphql/graphiql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ChromeiQL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Install Chrome Browser Extension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chemeClr val="hlink"/>
                </a:solidFill>
                <a:hlinkClick r:id="rId4"/>
              </a:rPr>
              <a:t>https://chrome.google.com/webstore/detail/chromeiql/fkkiamalmpiidkljmicmjfbieiclmeij?hl=en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GraphQL Playground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Install EXE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chemeClr val="hlink"/>
                </a:solidFill>
                <a:hlinkClick r:id="rId5"/>
              </a:rPr>
              <a:t>https://github.com/prisma/graphql-playground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25" name="Google Shape;225;p25"/>
          <p:cNvSpPr txBox="1"/>
          <p:nvPr>
            <p:ph idx="1" type="subTitle"/>
          </p:nvPr>
        </p:nvSpPr>
        <p:spPr>
          <a:xfrm>
            <a:off x="1274225" y="583000"/>
            <a:ext cx="54423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Understanding Tools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/>
          <p:nvPr>
            <p:ph type="title"/>
          </p:nvPr>
        </p:nvSpPr>
        <p:spPr>
          <a:xfrm>
            <a:off x="223050" y="1514250"/>
            <a:ext cx="4107900" cy="33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Schema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 GraphQL schema is at the center of any GraphQL server implementation and describes the functionality available to the clients which connect to it.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Type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GraphQL is a strongly typed language.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Type System defines various data types that can be used in a GraphQL application.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 The type system helps to define the schema, which is a contract between client and server.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1" name="Google Shape;231;p26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Types &amp; Schema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32" name="Google Shape;232;p26"/>
          <p:cNvSpPr txBox="1"/>
          <p:nvPr>
            <p:ph type="title"/>
          </p:nvPr>
        </p:nvSpPr>
        <p:spPr>
          <a:xfrm>
            <a:off x="4774200" y="1596825"/>
            <a:ext cx="4107900" cy="33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List of Types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-GB" sz="1400"/>
              <a:t>Scalar Type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-GB" sz="1400"/>
              <a:t>Object Type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-GB" sz="1400"/>
              <a:t>Query Type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-GB" sz="1400"/>
              <a:t>Mutation Type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-GB" sz="1400"/>
              <a:t>Interface Type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-GB" sz="1400"/>
              <a:t>Union Type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-GB" sz="1400"/>
              <a:t>Enum Type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-GB" sz="1400"/>
              <a:t>Input Type</a:t>
            </a:r>
            <a:endParaRPr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/>
          <p:nvPr>
            <p:ph type="title"/>
          </p:nvPr>
        </p:nvSpPr>
        <p:spPr>
          <a:xfrm>
            <a:off x="223050" y="1514250"/>
            <a:ext cx="5504100" cy="14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Scalar types represent primitive leaf values in a GraphQL type system.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GraphQL responses take the form of a hierarchical tree; the leaves on these trees are GraphQL scalars.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8" name="Google Shape;238;p27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Scalar Type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39" name="Google Shape;239;p27"/>
          <p:cNvSpPr txBox="1"/>
          <p:nvPr/>
        </p:nvSpPr>
        <p:spPr>
          <a:xfrm>
            <a:off x="2852975" y="3130325"/>
            <a:ext cx="2211000" cy="16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Custom </a:t>
            </a: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Scalars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535AB"/>
              </a:buClr>
              <a:buSzPts val="1100"/>
              <a:buChar char="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EmailAddress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100"/>
              <a:buChar char="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USCurrency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100"/>
              <a:buFont typeface="Montserrat"/>
              <a:buChar char="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PhoneNumber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100"/>
              <a:buFont typeface="Montserrat"/>
              <a:buChar char="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URL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100"/>
              <a:buFont typeface="Montserrat"/>
              <a:buChar char="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DateTime</a:t>
            </a:r>
            <a:endParaRPr>
              <a:solidFill>
                <a:schemeClr val="lt1"/>
              </a:solidFill>
              <a:uFill>
                <a:noFill/>
              </a:uFill>
              <a:latin typeface="Montserrat"/>
              <a:ea typeface="Montserrat"/>
              <a:cs typeface="Montserrat"/>
              <a:sym typeface="Montserrat"/>
              <a:hlinkClick r:id="rId3"/>
            </a:endParaRPr>
          </a:p>
        </p:txBody>
      </p:sp>
      <p:sp>
        <p:nvSpPr>
          <p:cNvPr id="240" name="Google Shape;240;p27"/>
          <p:cNvSpPr txBox="1"/>
          <p:nvPr/>
        </p:nvSpPr>
        <p:spPr>
          <a:xfrm>
            <a:off x="444150" y="3130325"/>
            <a:ext cx="2211000" cy="16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Built‐in Scalars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00FF"/>
              </a:buClr>
              <a:buSzPts val="1100"/>
              <a:buChar char="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100"/>
              <a:buChar char="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Float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100"/>
              <a:buChar char="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String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100"/>
              <a:buChar char="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Boolean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100"/>
              <a:buChar char="❏"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ID</a:t>
            </a:r>
            <a:endParaRPr>
              <a:solidFill>
                <a:schemeClr val="lt1"/>
              </a:solidFill>
              <a:uFill>
                <a:noFill/>
              </a:uFill>
              <a:latin typeface="Montserrat"/>
              <a:ea typeface="Montserrat"/>
              <a:cs typeface="Montserrat"/>
              <a:sym typeface="Montserrat"/>
              <a:hlinkClick r:id="rId4"/>
            </a:endParaRPr>
          </a:p>
        </p:txBody>
      </p:sp>
      <p:pic>
        <p:nvPicPr>
          <p:cNvPr id="241" name="Google Shape;24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27150" y="805425"/>
            <a:ext cx="3229400" cy="239465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27"/>
          <p:cNvSpPr txBox="1"/>
          <p:nvPr/>
        </p:nvSpPr>
        <p:spPr>
          <a:xfrm>
            <a:off x="6251025" y="3246625"/>
            <a:ext cx="23739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Syntax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field: </a:t>
            </a:r>
            <a:r>
              <a:rPr lang="en-GB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data_type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8"/>
          <p:cNvSpPr txBox="1"/>
          <p:nvPr>
            <p:ph type="title"/>
          </p:nvPr>
        </p:nvSpPr>
        <p:spPr>
          <a:xfrm>
            <a:off x="223050" y="1514250"/>
            <a:ext cx="4491900" cy="32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The object type is the most common type used in a schema and represents a group of fields.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Each field inside an object type maps to another type, thereby allowing nested types.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In other words, an object type is composed of multiple scalar types or object types.</a:t>
            </a:r>
            <a:endParaRPr sz="1400"/>
          </a:p>
        </p:txBody>
      </p:sp>
      <p:sp>
        <p:nvSpPr>
          <p:cNvPr id="248" name="Google Shape;248;p28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Object Type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49" name="Google Shape;249;p28"/>
          <p:cNvSpPr txBox="1"/>
          <p:nvPr/>
        </p:nvSpPr>
        <p:spPr>
          <a:xfrm>
            <a:off x="6064825" y="1413850"/>
            <a:ext cx="2373900" cy="27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Syntax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type </a:t>
            </a:r>
            <a:r>
              <a:rPr lang="en-GB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object_type_name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{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field1: data_type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field2:data_type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....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fieldn:data_type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9"/>
          <p:cNvSpPr txBox="1"/>
          <p:nvPr>
            <p:ph type="title"/>
          </p:nvPr>
        </p:nvSpPr>
        <p:spPr>
          <a:xfrm>
            <a:off x="223050" y="1514250"/>
            <a:ext cx="4491900" cy="32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Entry point type to other specific types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 GraphQL query is used to read or fetch values.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It is not mandatory to pass “query” word in each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query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55" name="Google Shape;255;p29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Query </a:t>
            </a: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Type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56" name="Google Shape;256;p29"/>
          <p:cNvSpPr txBox="1"/>
          <p:nvPr/>
        </p:nvSpPr>
        <p:spPr>
          <a:xfrm>
            <a:off x="6064825" y="1413850"/>
            <a:ext cx="2373900" cy="27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Syntax 1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query 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query_name{ someField }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Syntax 2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{ someField }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0"/>
          <p:cNvSpPr txBox="1"/>
          <p:nvPr>
            <p:ph type="title"/>
          </p:nvPr>
        </p:nvSpPr>
        <p:spPr>
          <a:xfrm>
            <a:off x="223050" y="1514250"/>
            <a:ext cx="4491900" cy="32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Mutation is also an entry point type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It can be used to insert, update, or delete data. 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Mutation also has a returned value, just like query</a:t>
            </a:r>
            <a:endParaRPr sz="1400"/>
          </a:p>
        </p:txBody>
      </p:sp>
      <p:sp>
        <p:nvSpPr>
          <p:cNvPr id="262" name="Google Shape;262;p30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Mutation </a:t>
            </a: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Type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63" name="Google Shape;263;p30"/>
          <p:cNvSpPr txBox="1"/>
          <p:nvPr/>
        </p:nvSpPr>
        <p:spPr>
          <a:xfrm>
            <a:off x="5529450" y="1413850"/>
            <a:ext cx="2909400" cy="27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Syntax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mutation{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someEditOperation(dataField:"valueOfField"):returnType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1"/>
          <p:cNvSpPr txBox="1"/>
          <p:nvPr>
            <p:ph type="title"/>
          </p:nvPr>
        </p:nvSpPr>
        <p:spPr>
          <a:xfrm>
            <a:off x="223050" y="1514250"/>
            <a:ext cx="4491900" cy="32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In the GraphQL schema language, input types look exactly the same as regular object types, but with the keyword input instead of type: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Mostly it  is used with mutation type for data operation like add,edit and delete.</a:t>
            </a:r>
            <a:endParaRPr sz="1400"/>
          </a:p>
        </p:txBody>
      </p:sp>
      <p:sp>
        <p:nvSpPr>
          <p:cNvPr id="269" name="Google Shape;269;p31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Input Type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70" name="Google Shape;270;p31"/>
          <p:cNvSpPr txBox="1"/>
          <p:nvPr/>
        </p:nvSpPr>
        <p:spPr>
          <a:xfrm>
            <a:off x="6064825" y="1413850"/>
            <a:ext cx="2373900" cy="27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Syntax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Input </a:t>
            </a:r>
            <a:r>
              <a:rPr lang="en-GB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object_input_name</a:t>
            </a:r>
            <a:endParaRPr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{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field1: data_type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field2:data_type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....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fieldn:data_type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/>
          <p:nvPr>
            <p:ph type="title"/>
          </p:nvPr>
        </p:nvSpPr>
        <p:spPr>
          <a:xfrm>
            <a:off x="1297525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2"/>
                </a:solidFill>
              </a:rPr>
              <a:t>WHAT TO EXPECT AHEAD...</a:t>
            </a:r>
            <a:endParaRPr sz="2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4"/>
          <p:cNvSpPr txBox="1"/>
          <p:nvPr>
            <p:ph idx="1" type="body"/>
          </p:nvPr>
        </p:nvSpPr>
        <p:spPr>
          <a:xfrm>
            <a:off x="361150" y="1510200"/>
            <a:ext cx="3143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Introduction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Start with Example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REST Limitations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Why choose GraphQL over REST?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What is GraphQL?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Who uses GraphQL?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Language Supported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Install &amp; Configure in NodeJs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Install &amp; Configure in .Net/C#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Install &amp; Configure in PHP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Understanding</a:t>
            </a:r>
            <a:r>
              <a:rPr lang="en-GB" sz="1400"/>
              <a:t> Tools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4" name="Google Shape;144;p14"/>
          <p:cNvSpPr txBox="1"/>
          <p:nvPr>
            <p:ph idx="2" type="body"/>
          </p:nvPr>
        </p:nvSpPr>
        <p:spPr>
          <a:xfrm>
            <a:off x="3504625" y="1576800"/>
            <a:ext cx="2682900" cy="34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Types &amp; Schema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Scalar Type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Object Type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Query Type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Mutation Type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Input Type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Enum Type	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Syntax &amp; Language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Fields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Arguments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Aliases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Fragments</a:t>
            </a:r>
            <a:endParaRPr sz="1400"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145" name="Google Shape;145;p14"/>
          <p:cNvSpPr txBox="1"/>
          <p:nvPr>
            <p:ph idx="2" type="body"/>
          </p:nvPr>
        </p:nvSpPr>
        <p:spPr>
          <a:xfrm>
            <a:off x="6378950" y="1610850"/>
            <a:ext cx="26211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Resolver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Introspection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Live Example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-GB" sz="1400"/>
              <a:t>PHP Sample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-GB" sz="1400"/>
              <a:t>Shopify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lang="en-GB" sz="1400"/>
              <a:t>Movies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Further reading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Questions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2"/>
          <p:cNvSpPr txBox="1"/>
          <p:nvPr>
            <p:ph type="title"/>
          </p:nvPr>
        </p:nvSpPr>
        <p:spPr>
          <a:xfrm>
            <a:off x="223050" y="1514250"/>
            <a:ext cx="4491900" cy="32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Also called </a:t>
            </a:r>
            <a:r>
              <a:rPr i="1" lang="en-GB" sz="1400">
                <a:solidFill>
                  <a:srgbClr val="FFFFFF"/>
                </a:solidFill>
              </a:rPr>
              <a:t>Enums</a:t>
            </a:r>
            <a:r>
              <a:rPr lang="en-GB" sz="1400">
                <a:solidFill>
                  <a:srgbClr val="FFFFFF"/>
                </a:solidFill>
              </a:rPr>
              <a:t>, enumeration types are a special kind of scalar that is restricted to a particular set of allowed values.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It is used for fix data. For e.g weekdays, months, and measurements Units.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76" name="Google Shape;276;p32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Enum </a:t>
            </a: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Type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77" name="Google Shape;277;p32"/>
          <p:cNvSpPr txBox="1"/>
          <p:nvPr/>
        </p:nvSpPr>
        <p:spPr>
          <a:xfrm>
            <a:off x="6064825" y="1413850"/>
            <a:ext cx="2373900" cy="27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Syntax</a:t>
            </a:r>
            <a:endParaRPr b="1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Enum 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object_enum_name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{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Data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....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Data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 txBox="1"/>
          <p:nvPr>
            <p:ph type="title"/>
          </p:nvPr>
        </p:nvSpPr>
        <p:spPr>
          <a:xfrm>
            <a:off x="223050" y="1514250"/>
            <a:ext cx="5504100" cy="14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83" name="Google Shape;283;p33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Syntax &amp; Language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84" name="Google Shape;2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25" y="1514250"/>
            <a:ext cx="7145025" cy="342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/>
          <p:nvPr>
            <p:ph type="title"/>
          </p:nvPr>
        </p:nvSpPr>
        <p:spPr>
          <a:xfrm>
            <a:off x="211425" y="1619000"/>
            <a:ext cx="8308800" cy="4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At its simplest, GraphQL is about asking for specific fields on objects.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90" name="Google Shape;290;p34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Fields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91" name="Google Shape;29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206400"/>
            <a:ext cx="8839200" cy="1843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5"/>
          <p:cNvSpPr txBox="1"/>
          <p:nvPr>
            <p:ph type="title"/>
          </p:nvPr>
        </p:nvSpPr>
        <p:spPr>
          <a:xfrm>
            <a:off x="223050" y="1514250"/>
            <a:ext cx="8692800" cy="29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GraphQL Argument is very useful for data fetching. 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We can define any number of arguments.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It helps to get specific data fetching like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Page limit, filter option.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97" name="Google Shape;297;p35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Arguments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298" name="Google Shape;29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175" y="2990674"/>
            <a:ext cx="8513649" cy="183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6"/>
          <p:cNvSpPr txBox="1"/>
          <p:nvPr>
            <p:ph type="title"/>
          </p:nvPr>
        </p:nvSpPr>
        <p:spPr>
          <a:xfrm>
            <a:off x="223050" y="1514250"/>
            <a:ext cx="5504100" cy="14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04" name="Google Shape;304;p36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Aliases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305" name="Google Shape;305;p36"/>
          <p:cNvSpPr txBox="1"/>
          <p:nvPr/>
        </p:nvSpPr>
        <p:spPr>
          <a:xfrm>
            <a:off x="744750" y="1361500"/>
            <a:ext cx="62976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It used for </a:t>
            </a:r>
            <a:r>
              <a:rPr lang="en-GB">
                <a:solidFill>
                  <a:srgbClr val="FFFFFF"/>
                </a:solidFill>
              </a:rPr>
              <a:t>rename the result of a field to anything you want.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06" name="Google Shape;30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4075" y="2451700"/>
            <a:ext cx="7785875" cy="182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7"/>
          <p:cNvSpPr txBox="1"/>
          <p:nvPr>
            <p:ph type="title"/>
          </p:nvPr>
        </p:nvSpPr>
        <p:spPr>
          <a:xfrm>
            <a:off x="223050" y="1514250"/>
            <a:ext cx="3060600" cy="31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Fragments are aliases for a bundle of fields.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Fields in fragments are added at the same level of invocation as adjacent fields.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Syntax-prefixed with ...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12" name="Google Shape;312;p37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Fragments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313" name="Google Shape;31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7950" y="1561838"/>
            <a:ext cx="5676249" cy="301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8"/>
          <p:cNvSpPr txBox="1"/>
          <p:nvPr>
            <p:ph type="title"/>
          </p:nvPr>
        </p:nvSpPr>
        <p:spPr>
          <a:xfrm>
            <a:off x="202350" y="1642250"/>
            <a:ext cx="8739300" cy="29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Each object in the schema should be provided with a resolver.</a:t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The resolver is a piece of code that does the actual work -fetches the results from the storage layer.</a:t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GraphQL server will take care of combining the objects and returning only the selection set fields.</a:t>
            </a:r>
            <a:endParaRPr sz="1800"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19" name="Google Shape;319;p38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Resolver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9"/>
          <p:cNvSpPr txBox="1"/>
          <p:nvPr>
            <p:ph type="title"/>
          </p:nvPr>
        </p:nvSpPr>
        <p:spPr>
          <a:xfrm>
            <a:off x="223050" y="1514250"/>
            <a:ext cx="8494800" cy="27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GraphQL APIs are required to be self-documenting. 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According to the specification,</a:t>
            </a:r>
            <a:r>
              <a:rPr lang="en-GB" sz="1400">
                <a:solidFill>
                  <a:srgbClr val="FFFFFF"/>
                </a:solidFill>
              </a:rPr>
              <a:t> </a:t>
            </a:r>
            <a:r>
              <a:rPr lang="en-GB" sz="1400">
                <a:solidFill>
                  <a:srgbClr val="FFFFFF"/>
                </a:solidFill>
              </a:rPr>
              <a:t>e</a:t>
            </a:r>
            <a:r>
              <a:rPr lang="en-GB" sz="1400">
                <a:solidFill>
                  <a:srgbClr val="FFFFFF"/>
                </a:solidFill>
              </a:rPr>
              <a:t>very GraphQL API needs to respond to queries about its own structure. 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This system is called introspection, and an introspection query starts with the __schema field present on every GraphQL API that hasn’t intentionally disabled it.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25" name="Google Shape;325;p39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Introspection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0"/>
          <p:cNvSpPr txBox="1"/>
          <p:nvPr>
            <p:ph type="title"/>
          </p:nvPr>
        </p:nvSpPr>
        <p:spPr>
          <a:xfrm>
            <a:off x="223050" y="1514250"/>
            <a:ext cx="8588100" cy="33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b="1" lang="en-GB" sz="1400"/>
              <a:t>PHP Sample Example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b="1" lang="en-GB" sz="1400"/>
              <a:t>Shopify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❏"/>
            </a:pPr>
            <a:r>
              <a:rPr b="1" lang="en-GB" sz="1400"/>
              <a:t>Movies</a:t>
            </a:r>
            <a:endParaRPr b="1" sz="14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331" name="Google Shape;331;p40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Live Example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1"/>
          <p:cNvSpPr txBox="1"/>
          <p:nvPr>
            <p:ph type="title"/>
          </p:nvPr>
        </p:nvSpPr>
        <p:spPr>
          <a:xfrm>
            <a:off x="311700" y="155350"/>
            <a:ext cx="8520600" cy="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</a:rPr>
              <a:t>Further Reading</a:t>
            </a:r>
            <a:endParaRPr sz="3000">
              <a:solidFill>
                <a:schemeClr val="lt2"/>
              </a:solidFill>
            </a:endParaRPr>
          </a:p>
        </p:txBody>
      </p:sp>
      <p:sp>
        <p:nvSpPr>
          <p:cNvPr id="337" name="Google Shape;337;p41"/>
          <p:cNvSpPr txBox="1"/>
          <p:nvPr/>
        </p:nvSpPr>
        <p:spPr>
          <a:xfrm>
            <a:off x="455775" y="960025"/>
            <a:ext cx="6702900" cy="41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Char char="❏"/>
            </a:pPr>
            <a:r>
              <a:rPr lang="en-GB" sz="1750" u="sng">
                <a:solidFill>
                  <a:schemeClr val="hlink"/>
                </a:solidFill>
                <a:hlinkClick r:id="rId3"/>
              </a:rPr>
              <a:t>https://github.com/chentsulin/awesome-graphql</a:t>
            </a:r>
            <a:r>
              <a:rPr lang="en-GB" sz="1750">
                <a:solidFill>
                  <a:srgbClr val="FFFFFF"/>
                </a:solidFill>
              </a:rPr>
              <a:t> github repo with many links to tutorials, libraries in various languages, blogs, videos and more</a:t>
            </a:r>
            <a:endParaRPr sz="1750">
              <a:solidFill>
                <a:srgbClr val="FFFFFF"/>
              </a:solidFill>
            </a:endParaRPr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Char char="❏"/>
            </a:pPr>
            <a:r>
              <a:rPr lang="en-GB" sz="1750" u="sng">
                <a:solidFill>
                  <a:schemeClr val="hlink"/>
                </a:solidFill>
                <a:hlinkClick r:id="rId4"/>
              </a:rPr>
              <a:t>http://graphql.org/learn</a:t>
            </a:r>
            <a:endParaRPr/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Char char="❏"/>
            </a:pPr>
            <a:r>
              <a:rPr lang="en-GB" sz="1750" u="sng">
                <a:solidFill>
                  <a:schemeClr val="hlink"/>
                </a:solidFill>
                <a:hlinkClick r:id="rId5"/>
              </a:rPr>
              <a:t>https://www.graphqlhub.com</a:t>
            </a:r>
            <a:r>
              <a:rPr lang="en-GB" sz="1750">
                <a:solidFill>
                  <a:srgbClr val="FFFFFF"/>
                </a:solidFill>
              </a:rPr>
              <a:t> - playground on various public GraphQL API. good place to learn the syntax</a:t>
            </a:r>
            <a:endParaRPr sz="1750">
              <a:solidFill>
                <a:srgbClr val="FFFFFF"/>
              </a:solidFill>
            </a:endParaRPr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Char char="❏"/>
            </a:pPr>
            <a:r>
              <a:rPr lang="en-GB" sz="1750" u="sng">
                <a:solidFill>
                  <a:schemeClr val="hlink"/>
                </a:solidFill>
                <a:hlinkClick r:id="rId6"/>
              </a:rPr>
              <a:t>https://www.howtographql.com/</a:t>
            </a:r>
            <a:r>
              <a:rPr lang="en-GB" sz="1750">
                <a:solidFill>
                  <a:srgbClr val="FFFFFF"/>
                </a:solidFill>
              </a:rPr>
              <a:t> - How to GraphQL</a:t>
            </a:r>
            <a:endParaRPr sz="175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/>
          <p:nvPr>
            <p:ph type="title"/>
          </p:nvPr>
        </p:nvSpPr>
        <p:spPr>
          <a:xfrm>
            <a:off x="311700" y="155350"/>
            <a:ext cx="8520600" cy="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</a:rPr>
              <a:t>Let’s start with an Example</a:t>
            </a:r>
            <a:endParaRPr sz="3000">
              <a:solidFill>
                <a:schemeClr val="lt2"/>
              </a:solidFill>
            </a:endParaRPr>
          </a:p>
        </p:txBody>
      </p:sp>
      <p:sp>
        <p:nvSpPr>
          <p:cNvPr id="151" name="Google Shape;151;p15"/>
          <p:cNvSpPr txBox="1"/>
          <p:nvPr/>
        </p:nvSpPr>
        <p:spPr>
          <a:xfrm>
            <a:off x="455775" y="960025"/>
            <a:ext cx="67029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rgbClr val="FFFFFF"/>
                </a:solidFill>
              </a:rPr>
              <a:t>You have an API for music albums and songs: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15"/>
          <p:cNvSpPr txBox="1"/>
          <p:nvPr/>
        </p:nvSpPr>
        <p:spPr>
          <a:xfrm>
            <a:off x="618700" y="1554625"/>
            <a:ext cx="2862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Album: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{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“id” : 321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“artist”: “David Bowie”, “name”: “Aladdin Sane”, “releaseYear”: 1973, “songIDs”: [111,112,113,114,....],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…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}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4087575" y="1554625"/>
            <a:ext cx="2862600" cy="25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Song: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{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“id” : 116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“artist”: “David Bowie”, “name”: “Time”,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“album” : “Aladdin Sane”, 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“duration”: “5:15”, “trackNumber”: 6,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...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}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5"/>
          <p:cNvSpPr txBox="1"/>
          <p:nvPr/>
        </p:nvSpPr>
        <p:spPr>
          <a:xfrm>
            <a:off x="455775" y="4196200"/>
            <a:ext cx="7599000" cy="4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50">
                <a:solidFill>
                  <a:srgbClr val="FFFFFF"/>
                </a:solidFill>
              </a:rPr>
              <a:t>And now you want to get all of an artist’s albums with their songs lists</a:t>
            </a:r>
            <a:endParaRPr sz="17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5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2"/>
          <p:cNvSpPr txBox="1"/>
          <p:nvPr>
            <p:ph idx="1" type="body"/>
          </p:nvPr>
        </p:nvSpPr>
        <p:spPr>
          <a:xfrm>
            <a:off x="1216025" y="2251825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</a:rPr>
              <a:t>Question?</a:t>
            </a:r>
            <a:endParaRPr sz="3000">
              <a:solidFill>
                <a:schemeClr val="lt2"/>
              </a:solidFill>
            </a:endParaRPr>
          </a:p>
        </p:txBody>
      </p:sp>
      <p:pic>
        <p:nvPicPr>
          <p:cNvPr id="343" name="Google Shape;34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5848" y="0"/>
            <a:ext cx="3858153" cy="514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Thanks!</a:t>
            </a:r>
            <a:endParaRPr sz="3000"/>
          </a:p>
        </p:txBody>
      </p:sp>
      <p:sp>
        <p:nvSpPr>
          <p:cNvPr id="349" name="Google Shape;349;p43"/>
          <p:cNvSpPr txBox="1"/>
          <p:nvPr>
            <p:ph idx="1" type="body"/>
          </p:nvPr>
        </p:nvSpPr>
        <p:spPr>
          <a:xfrm>
            <a:off x="122150" y="220530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Try GraphQL,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 You'll like it.</a:t>
            </a:r>
            <a:endParaRPr sz="3000"/>
          </a:p>
        </p:txBody>
      </p:sp>
      <p:pic>
        <p:nvPicPr>
          <p:cNvPr descr="Black and white upward shot of Golden Gate Bridge" id="350" name="Google Shape;350;p43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43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/>
          <p:nvPr/>
        </p:nvSpPr>
        <p:spPr>
          <a:xfrm>
            <a:off x="525625" y="1134600"/>
            <a:ext cx="2862600" cy="28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GET /artist/1 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GET /album/321 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GET /song/111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GET /song/112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…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...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GET /song/120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GET /album/322 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GET /song/211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GET /song/212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…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...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GET /song/220</a:t>
            </a:r>
            <a:endParaRPr sz="115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50">
                <a:solidFill>
                  <a:srgbClr val="FFFFFF"/>
                </a:solidFill>
              </a:rPr>
              <a:t>...</a:t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2823975" y="1285875"/>
            <a:ext cx="5789400" cy="33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800"/>
              <a:buFont typeface="Lato"/>
              <a:buChar char="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Requires many requests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800"/>
              <a:buFont typeface="Lato"/>
              <a:buChar char="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Each request returns much more data than you need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800"/>
              <a:buFont typeface="Lato"/>
              <a:buChar char="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Other option - ad-hoc API for album with songs 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800"/>
              <a:buFont typeface="Lato"/>
              <a:buChar char="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But adding API per need might end up with way too many APIs 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800"/>
              <a:buFont typeface="Lato"/>
              <a:buChar char="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And you’d still get more data than you need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>
            <p:ph type="title"/>
          </p:nvPr>
        </p:nvSpPr>
        <p:spPr>
          <a:xfrm>
            <a:off x="311700" y="155350"/>
            <a:ext cx="8520600" cy="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</a:rPr>
              <a:t>REST Limitations</a:t>
            </a:r>
            <a:endParaRPr sz="3000">
              <a:solidFill>
                <a:schemeClr val="lt2"/>
              </a:solidFill>
            </a:endParaRPr>
          </a:p>
        </p:txBody>
      </p:sp>
      <p:sp>
        <p:nvSpPr>
          <p:cNvPr id="166" name="Google Shape;166;p17"/>
          <p:cNvSpPr txBox="1"/>
          <p:nvPr/>
        </p:nvSpPr>
        <p:spPr>
          <a:xfrm>
            <a:off x="455775" y="960025"/>
            <a:ext cx="6993900" cy="38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Resource-centric: many endpoints</a:t>
            </a:r>
            <a:endParaRPr sz="17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endpoints are often organized the way they’re stored in DB, not the way they’re retrieved by clients</a:t>
            </a:r>
            <a:endParaRPr sz="17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Large and fixed responses</a:t>
            </a:r>
            <a:endParaRPr sz="17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Getting a complete response requires multiple requests</a:t>
            </a:r>
            <a:endParaRPr sz="17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would like to get on a single request</a:t>
            </a:r>
            <a:endParaRPr sz="17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ALL the data that we need, from several resources</a:t>
            </a:r>
            <a:endParaRPr sz="17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1" marL="9144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ONLY the data that we need -no large responses with redundant fields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/>
          <p:nvPr>
            <p:ph type="title"/>
          </p:nvPr>
        </p:nvSpPr>
        <p:spPr>
          <a:xfrm>
            <a:off x="311700" y="155350"/>
            <a:ext cx="8520600" cy="74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</a:rPr>
              <a:t>Why choose GraphQL over REST?</a:t>
            </a:r>
            <a:endParaRPr sz="3000">
              <a:solidFill>
                <a:schemeClr val="lt2"/>
              </a:solidFill>
            </a:endParaRPr>
          </a:p>
        </p:txBody>
      </p:sp>
      <p:sp>
        <p:nvSpPr>
          <p:cNvPr id="172" name="Google Shape;172;p18"/>
          <p:cNvSpPr txBox="1"/>
          <p:nvPr/>
        </p:nvSpPr>
        <p:spPr>
          <a:xfrm>
            <a:off x="455775" y="960025"/>
            <a:ext cx="6993900" cy="38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Single endpoint -easier to scale</a:t>
            </a:r>
            <a:endParaRPr sz="17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Tailored responses -client gets only what he wants</a:t>
            </a:r>
            <a:endParaRPr sz="17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Fewer round trips -can return several related resources together</a:t>
            </a:r>
            <a:endParaRPr sz="17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Backwards compatibility -the client decides the response structure, knows exactly what to expect</a:t>
            </a:r>
            <a:endParaRPr sz="17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9725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750"/>
              <a:buFont typeface="Montserrat"/>
              <a:buChar char="❏"/>
            </a:pPr>
            <a:r>
              <a:rPr lang="en-GB" sz="175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Introspective -GraphQL has a native and highly extensible schema and type system</a:t>
            </a:r>
            <a:endParaRPr sz="175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 txBox="1"/>
          <p:nvPr>
            <p:ph type="title"/>
          </p:nvPr>
        </p:nvSpPr>
        <p:spPr>
          <a:xfrm>
            <a:off x="281225" y="1409525"/>
            <a:ext cx="8471700" cy="34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GraphQL is a modern query language for the API.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It allows the front-end developer, to write queries that have the exact data shape they want.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GraphQL is developed by Facebook.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GraphQL was developed internally by Facebook in 2012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It's </a:t>
            </a:r>
            <a:r>
              <a:rPr lang="en-GB" sz="1400"/>
              <a:t>open source</a:t>
            </a:r>
            <a:r>
              <a:rPr lang="en-GB" sz="1400"/>
              <a:t> version publicly released in 2015 and current stable version </a:t>
            </a:r>
            <a:r>
              <a:rPr lang="en-GB" sz="1400"/>
              <a:t>released</a:t>
            </a:r>
            <a:r>
              <a:rPr lang="en-GB" sz="1400"/>
              <a:t> in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June 2018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GraphQL official website is </a:t>
            </a:r>
            <a:r>
              <a:rPr lang="en-GB" sz="1400" u="sng">
                <a:solidFill>
                  <a:schemeClr val="hlink"/>
                </a:solidFill>
                <a:hlinkClick r:id="rId3"/>
              </a:rPr>
              <a:t>https://graphql.org/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GraphQL official git repository is </a:t>
            </a:r>
            <a:r>
              <a:rPr lang="en-GB" sz="1400" u="sng">
                <a:solidFill>
                  <a:schemeClr val="hlink"/>
                </a:solidFill>
                <a:hlinkClick r:id="rId4"/>
              </a:rPr>
              <a:t>https://github.com/graphql/graphql-spec</a:t>
            </a:r>
            <a:endParaRPr sz="1400"/>
          </a:p>
        </p:txBody>
      </p:sp>
      <p:sp>
        <p:nvSpPr>
          <p:cNvPr id="178" name="Google Shape;178;p19"/>
          <p:cNvSpPr txBox="1"/>
          <p:nvPr>
            <p:ph idx="1" type="subTitle"/>
          </p:nvPr>
        </p:nvSpPr>
        <p:spPr>
          <a:xfrm>
            <a:off x="1274225" y="583000"/>
            <a:ext cx="4685700" cy="6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What is GraphQL?</a:t>
            </a:r>
            <a:endParaRPr sz="30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pic>
        <p:nvPicPr>
          <p:cNvPr id="179" name="Google Shape;17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45650" y="161550"/>
            <a:ext cx="1247974" cy="124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2"/>
                </a:solidFill>
              </a:rPr>
              <a:t>Who’s using GraphQL</a:t>
            </a:r>
            <a:endParaRPr b="1">
              <a:solidFill>
                <a:schemeClr val="lt2"/>
              </a:solidFill>
            </a:endParaRPr>
          </a:p>
        </p:txBody>
      </p:sp>
      <p:pic>
        <p:nvPicPr>
          <p:cNvPr id="185" name="Google Shape;18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250" y="1069238"/>
            <a:ext cx="1394626" cy="1394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4344647"/>
            <a:ext cx="2225575" cy="54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6013" y="2615574"/>
            <a:ext cx="1493100" cy="1493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06025" y="1069250"/>
            <a:ext cx="1493100" cy="149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96400" y="1118486"/>
            <a:ext cx="1224181" cy="1394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827548" y="1191803"/>
            <a:ext cx="1394625" cy="1247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90716" y="4344650"/>
            <a:ext cx="4350759" cy="54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306025" y="2735013"/>
            <a:ext cx="1609650" cy="16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0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900875" y="2768225"/>
            <a:ext cx="1247974" cy="1247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0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5189500" y="2804896"/>
            <a:ext cx="1247975" cy="12479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>
            <p:ph type="title"/>
          </p:nvPr>
        </p:nvSpPr>
        <p:spPr>
          <a:xfrm>
            <a:off x="1297525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2"/>
                </a:solidFill>
              </a:rPr>
              <a:t>Language Supported by GraphQL</a:t>
            </a:r>
            <a:endParaRPr sz="2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1"/>
          <p:cNvSpPr txBox="1"/>
          <p:nvPr>
            <p:ph idx="1" type="body"/>
          </p:nvPr>
        </p:nvSpPr>
        <p:spPr>
          <a:xfrm>
            <a:off x="1297500" y="1567550"/>
            <a:ext cx="3403200" cy="34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C# / .NET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Clojure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Elixir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Erlang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Go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Groovy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Java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JavaScript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PHP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Python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Scala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E535AB"/>
              </a:buClr>
              <a:buSzPts val="1400"/>
              <a:buChar char="❏"/>
            </a:pPr>
            <a:r>
              <a:rPr lang="en-GB" sz="1400"/>
              <a:t>Ruby</a:t>
            </a:r>
            <a:endParaRPr sz="1400"/>
          </a:p>
        </p:txBody>
      </p:sp>
      <p:pic>
        <p:nvPicPr>
          <p:cNvPr id="201" name="Google Shape;20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0700" y="1567550"/>
            <a:ext cx="4138500" cy="2405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